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8" r:id="rId5"/>
    <p:sldId id="260" r:id="rId6"/>
    <p:sldId id="261" r:id="rId7"/>
    <p:sldId id="262" r:id="rId8"/>
    <p:sldId id="259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A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58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image" Target="../media/image1.jpe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image" Target="../media/image1.jpeg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1.jpe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image" Target="../media/image1.jpeg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image" Target="../media/image2.jpeg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image" Target="../media/image1.jpeg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image" Target="../media/image1.jpeg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image" Target="../media/image1.jpeg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image" Target="../media/image1.jpeg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image" Target="../media/image3.jpeg"/><Relationship Id="rId10" Type="http://schemas.openxmlformats.org/officeDocument/2006/relationships/tags" Target="../tags/tag98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image" Target="../media/image3.jpeg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image" Target="../media/image3.jpeg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image" Target="../media/image3.jpeg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2503200" y="2447730"/>
            <a:ext cx="7185600" cy="1198800"/>
          </a:xfrm>
        </p:spPr>
        <p:txBody>
          <a:bodyPr lIns="90000" tIns="46800" rIns="90000" bIns="46800" anchor="b" anchorCtr="0">
            <a:normAutofit/>
          </a:bodyPr>
          <a:lstStyle>
            <a:lvl1pPr algn="dist">
              <a:defRPr sz="7200" b="0" spc="600" baseline="0">
                <a:solidFill>
                  <a:schemeClr val="accent1"/>
                </a:solidFill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4031400" y="3819541"/>
            <a:ext cx="4129200" cy="502601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159000" y="2601738"/>
            <a:ext cx="7874000" cy="1076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400" b="0" u="none" strike="noStrike" kern="1200" cap="none" spc="800" normalizeH="0" baseline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031400" y="3819541"/>
            <a:ext cx="4129200" cy="531019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kumimoji="0" lang="zh-CN" altLang="en-US" sz="1400" b="0" i="0" u="none" strike="noStrike" kern="1200" cap="none" spc="8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>
            <p:custDataLst>
              <p:tags r:id="rId2"/>
            </p:custDataLst>
          </p:nvPr>
        </p:nvSpPr>
        <p:spPr>
          <a:xfrm>
            <a:off x="2" y="0"/>
            <a:ext cx="7073321" cy="6858000"/>
          </a:xfrm>
          <a:custGeom>
            <a:avLst/>
            <a:gdLst>
              <a:gd name="connsiteX0" fmla="*/ 0 w 7073321"/>
              <a:gd name="connsiteY0" fmla="*/ 0 h 6858000"/>
              <a:gd name="connsiteX1" fmla="*/ 3362885 w 7073321"/>
              <a:gd name="connsiteY1" fmla="*/ 0 h 6858000"/>
              <a:gd name="connsiteX2" fmla="*/ 4634891 w 7073321"/>
              <a:gd name="connsiteY2" fmla="*/ 0 h 6858000"/>
              <a:gd name="connsiteX3" fmla="*/ 7073321 w 7073321"/>
              <a:gd name="connsiteY3" fmla="*/ 6858000 h 6858000"/>
              <a:gd name="connsiteX4" fmla="*/ 3362885 w 7073321"/>
              <a:gd name="connsiteY4" fmla="*/ 6858000 h 6858000"/>
              <a:gd name="connsiteX5" fmla="*/ 2171151 w 7073321"/>
              <a:gd name="connsiteY5" fmla="*/ 6858000 h 6858000"/>
              <a:gd name="connsiteX6" fmla="*/ 0 w 707332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73321" h="6858000">
                <a:moveTo>
                  <a:pt x="0" y="0"/>
                </a:moveTo>
                <a:lnTo>
                  <a:pt x="3362885" y="0"/>
                </a:lnTo>
                <a:lnTo>
                  <a:pt x="4634891" y="0"/>
                </a:lnTo>
                <a:lnTo>
                  <a:pt x="7073321" y="6858000"/>
                </a:lnTo>
                <a:lnTo>
                  <a:pt x="3362885" y="6858000"/>
                </a:lnTo>
                <a:lnTo>
                  <a:pt x="217115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1" y="0"/>
            <a:ext cx="6141567" cy="6858000"/>
          </a:xfrm>
          <a:custGeom>
            <a:avLst/>
            <a:gdLst>
              <a:gd name="connsiteX0" fmla="*/ 0 w 6141567"/>
              <a:gd name="connsiteY0" fmla="*/ 0 h 6858000"/>
              <a:gd name="connsiteX1" fmla="*/ 2431131 w 6141567"/>
              <a:gd name="connsiteY1" fmla="*/ 0 h 6858000"/>
              <a:gd name="connsiteX2" fmla="*/ 3703137 w 6141567"/>
              <a:gd name="connsiteY2" fmla="*/ 0 h 6858000"/>
              <a:gd name="connsiteX3" fmla="*/ 6141567 w 6141567"/>
              <a:gd name="connsiteY3" fmla="*/ 6858000 h 6858000"/>
              <a:gd name="connsiteX4" fmla="*/ 2431131 w 6141567"/>
              <a:gd name="connsiteY4" fmla="*/ 6858000 h 6858000"/>
              <a:gd name="connsiteX5" fmla="*/ 1239397 w 6141567"/>
              <a:gd name="connsiteY5" fmla="*/ 6858000 h 6858000"/>
              <a:gd name="connsiteX6" fmla="*/ 0 w 61415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1567" h="6858000">
                <a:moveTo>
                  <a:pt x="0" y="0"/>
                </a:moveTo>
                <a:lnTo>
                  <a:pt x="2431131" y="0"/>
                </a:lnTo>
                <a:lnTo>
                  <a:pt x="3703137" y="0"/>
                </a:lnTo>
                <a:lnTo>
                  <a:pt x="6141567" y="6858000"/>
                </a:lnTo>
                <a:lnTo>
                  <a:pt x="2431131" y="6858000"/>
                </a:lnTo>
                <a:lnTo>
                  <a:pt x="123939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矩形 8"/>
          <p:cNvSpPr/>
          <p:nvPr userDrawn="1">
            <p:custDataLst>
              <p:tags r:id="rId5"/>
            </p:custDataLst>
          </p:nvPr>
        </p:nvSpPr>
        <p:spPr>
          <a:xfrm>
            <a:off x="246743" y="243785"/>
            <a:ext cx="11698515" cy="6370431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834743" y="660944"/>
            <a:ext cx="568737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197100" y="2447730"/>
            <a:ext cx="7797800" cy="1198800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dist" defTabSz="914400" rtl="0" eaLnBrk="1" fontAlgn="auto" latinLnBrk="0" hangingPunct="1">
              <a:lnSpc>
                <a:spcPct val="100000"/>
              </a:lnSpc>
              <a:buNone/>
              <a:defRPr kumimoji="0" lang="zh-CN" altLang="en-US" sz="7200" b="0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3917764" y="3819541"/>
            <a:ext cx="4356472" cy="3175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1pPr>
            <a:lvl2pPr marL="457200" indent="0" algn="ctr">
              <a:lnSpc>
                <a:spcPct val="100000"/>
              </a:lnSpc>
              <a:buNone/>
              <a:defRPr sz="1400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 userDrawn="1"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36.xml"/><Relationship Id="rId23" Type="http://schemas.openxmlformats.org/officeDocument/2006/relationships/tags" Target="../tags/tag135.xml"/><Relationship Id="rId22" Type="http://schemas.openxmlformats.org/officeDocument/2006/relationships/tags" Target="../tags/tag134.xml"/><Relationship Id="rId21" Type="http://schemas.openxmlformats.org/officeDocument/2006/relationships/tags" Target="../tags/tag133.xml"/><Relationship Id="rId20" Type="http://schemas.openxmlformats.org/officeDocument/2006/relationships/tags" Target="../tags/tag13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31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1.xml"/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51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tags" Target="../tags/tag15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2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157.xml"/><Relationship Id="rId1" Type="http://schemas.openxmlformats.org/officeDocument/2006/relationships/tags" Target="../tags/tag1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475740" y="1240155"/>
            <a:ext cx="10293985" cy="3505835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ea"/>
                <a:sym typeface="隶书" panose="02010509060101010101" charset="-122"/>
              </a:defRPr>
            </a:lvl1pPr>
          </a:lstStyle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sz="6000">
                <a:solidFill>
                  <a:srgbClr val="8EAF98"/>
                </a:solidFill>
                <a:sym typeface="隶书" panose="02010509060101010101" charset="-122"/>
              </a:rPr>
              <a:t>政策解读</a:t>
            </a:r>
            <a:r>
              <a:rPr lang="en-US" altLang="zh-CN" sz="6000">
                <a:solidFill>
                  <a:srgbClr val="8EAF98"/>
                </a:solidFill>
                <a:sym typeface="隶书" panose="02010509060101010101" charset="-122"/>
              </a:rPr>
              <a:t>:</a:t>
            </a:r>
            <a:endParaRPr lang="en-US" altLang="zh-CN" sz="6000">
              <a:solidFill>
                <a:srgbClr val="8EAF98"/>
              </a:solidFill>
              <a:sym typeface="隶书" panose="02010509060101010101" charset="-12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6000">
                <a:solidFill>
                  <a:srgbClr val="8EAF98"/>
                </a:solidFill>
                <a:sym typeface="隶书" panose="02010509060101010101" charset="-122"/>
              </a:rPr>
              <a:t>征收过程中评估机构的选取</a:t>
            </a:r>
            <a:endParaRPr lang="zh-CN" altLang="en-US" sz="6000">
              <a:solidFill>
                <a:srgbClr val="8EAF98"/>
              </a:solidFill>
              <a:sym typeface="隶书" panose="02010509060101010101" charset="-122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altLang="zh-CN" sz="6000">
                <a:solidFill>
                  <a:srgbClr val="8EAF98"/>
                </a:solidFill>
                <a:sym typeface="隶书" panose="02010509060101010101" charset="-122"/>
              </a:rPr>
              <a:t>            </a:t>
            </a:r>
            <a:endParaRPr sz="6000">
              <a:solidFill>
                <a:srgbClr val="8EAF98"/>
              </a:solidFill>
              <a:sym typeface="隶书" panose="02010509060101010101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41140" y="4649470"/>
            <a:ext cx="7641590" cy="1273810"/>
          </a:xfrm>
          <a:prstGeom prst="rect">
            <a:avLst/>
          </a:prstGeom>
        </p:spPr>
        <p:txBody>
          <a:bodyPr vert="horz" lIns="90000" tIns="46800" rIns="90000" bIns="46800" rtlCol="0" anchor="ctr"/>
          <a:lstStyle>
            <a:lvl1pPr mar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u="none" strike="noStrike" kern="1200" cap="none" spc="0" normalizeH="0" baseline="0">
                <a:solidFill>
                  <a:srgbClr val="17801E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9pPr>
          </a:lstStyle>
          <a:p>
            <a:r>
              <a:rPr lang="zh-CN" altLang="en-US" sz="3200" b="1" spc="200">
                <a:gradFill>
                  <a:gsLst>
                    <a:gs pos="50000">
                      <a:schemeClr val="tx1"/>
                    </a:gs>
                    <a:gs pos="0">
                      <a:schemeClr val="tx1">
                        <a:lumMod val="25000"/>
                        <a:lumOff val="75000"/>
                      </a:schemeClr>
                    </a:gs>
                    <a:gs pos="100000">
                      <a:schemeClr val="tx1">
                        <a:lumMod val="85000"/>
                      </a:schemeClr>
                    </a:gs>
                  </a:gsLst>
                  <a:lin ang="5400000" scaled="1"/>
                </a:gradFill>
                <a:ea typeface="隶书" panose="02010509060101010101" charset="-122"/>
                <a:cs typeface="+mn-ea"/>
              </a:rPr>
              <a:t>长春经济技术开发区房屋征收经办中心</a:t>
            </a:r>
            <a:endParaRPr lang="zh-CN" altLang="en-US" sz="3200" b="1" spc="200" dirty="0">
              <a:gradFill>
                <a:gsLst>
                  <a:gs pos="50000">
                    <a:schemeClr val="tx1"/>
                  </a:gs>
                  <a:gs pos="0">
                    <a:schemeClr val="tx1">
                      <a:lumMod val="25000"/>
                      <a:lumOff val="75000"/>
                    </a:schemeClr>
                  </a:gs>
                  <a:gs pos="100000">
                    <a:schemeClr val="tx1">
                      <a:lumMod val="85000"/>
                    </a:schemeClr>
                  </a:gs>
                </a:gsLst>
                <a:lin ang="5400000" scaled="1"/>
              </a:gradFill>
              <a:ea typeface="隶书" panose="02010509060101010101" charset="-122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4930" y="1033780"/>
            <a:ext cx="5372100" cy="787400"/>
          </a:xfrm>
        </p:spPr>
        <p:txBody>
          <a:bodyPr/>
          <a:lstStyle/>
          <a:p>
            <a:pPr algn="l"/>
            <a:r>
              <a:rPr lang="en-US" altLang="zh-CN" sz="2400" dirty="0"/>
              <a:t>    </a:t>
            </a:r>
            <a:r>
              <a:rPr lang="zh-CN" altLang="en-US" sz="2400" dirty="0"/>
              <a:t>一、征收评估的政策背景与意义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55930" y="2012950"/>
            <a:ext cx="11048365" cy="3618230"/>
          </a:xfrm>
        </p:spPr>
        <p:txBody>
          <a:bodyPr>
            <a:noAutofit/>
          </a:bodyPr>
          <a:lstStyle/>
          <a:p>
            <a:pPr marL="0" algn="l"/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政策背景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1.</a:t>
            </a:r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城市化进程中征收工作的必要性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2.</a:t>
            </a:r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评估是确定补偿标准的核心环节（直接关系被征收人权益）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algn="l"/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政策目标：公平、公正、公开，减少征收纠纷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algn="l"/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重要意义</a:t>
            </a:r>
            <a:r>
              <a:rPr lang="en-US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</a:t>
            </a:r>
            <a:endParaRPr lang="en-US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1.</a:t>
            </a:r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保障被征收人合法权益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2.</a:t>
            </a:r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规范征收行为，防范腐败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3.</a:t>
            </a:r>
            <a:r>
              <a:rPr lang="zh-CN" altLang="en-US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促进社会和谐与征收工作顺利推进</a:t>
            </a:r>
            <a:endParaRPr lang="zh-CN" altLang="en-US" sz="18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征收过程中评估机构的选取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565" y="965200"/>
            <a:ext cx="9250045" cy="929640"/>
          </a:xfrm>
        </p:spPr>
        <p:txBody>
          <a:bodyPr/>
          <a:lstStyle/>
          <a:p>
            <a:pPr algn="l"/>
            <a:r>
              <a:rPr lang="zh-CN" altLang="en-US" sz="2400" dirty="0"/>
              <a:t>二、评估机构的资质要求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391160" y="2018030"/>
            <a:ext cx="11410315" cy="3688080"/>
          </a:xfrm>
        </p:spPr>
        <p:txBody>
          <a:bodyPr>
            <a:norm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基本条件</a:t>
            </a: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    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1.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具备相应的房地产或资产估价资质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2.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无不良信用记录（如虚假评估、违规操作等）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3.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有与征收项目相匹配的专业人员和经验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lvl="0" indent="-228600" algn="l"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禁止情形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lvl="0" indent="0" algn="l"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1.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与征收方或被征收人存在利害关系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lvl="0" indent="0" algn="l"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2.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曾因评估违规被行政处罚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政策解读: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征收过程中评估机构的选取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6420" y="1153160"/>
            <a:ext cx="10597515" cy="748665"/>
          </a:xfrm>
        </p:spPr>
        <p:txBody>
          <a:bodyPr/>
          <a:lstStyle/>
          <a:p>
            <a:pPr algn="l"/>
            <a:r>
              <a:rPr lang="zh-CN" altLang="en-US" sz="2400" dirty="0"/>
              <a:t>三、选取评估机构的核心流程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48945" y="2105660"/>
            <a:ext cx="10986135" cy="4411345"/>
          </a:xfrm>
        </p:spPr>
        <p:txBody>
          <a:bodyPr>
            <a:no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公开名录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将报名中符合条件的评估机构及其业绩情况、估价师执业情况等信息公布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被征收人协商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被征收人在</a:t>
            </a: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5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日内协商选定。协商不成的，通过多数人投票（超过</a:t>
            </a: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50%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）选定；投票仍无法确定的，在公证处公证下采用抽签、摇号等随机方式选定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lvl="0" indent="-228600" algn="l"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  <a:sym typeface="+mn-ea"/>
              </a:rPr>
              <a:t>公示结果</a:t>
            </a: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lvl="0" indent="0" algn="l"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  <a:sym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  <a:sym typeface="+mn-ea"/>
              </a:rPr>
              <a:t>选定后及时向被征收人公示，接受监督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政策解读: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征收过程中评估机构的选取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03580" y="996315"/>
            <a:ext cx="10412730" cy="748665"/>
          </a:xfrm>
        </p:spPr>
        <p:txBody>
          <a:bodyPr/>
          <a:lstStyle/>
          <a:p>
            <a:pPr algn="l"/>
            <a:r>
              <a:rPr lang="zh-CN" altLang="en-US" sz="2400" dirty="0"/>
              <a:t>四、争议解决与监督机制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391160" y="1899285"/>
            <a:ext cx="11410315" cy="4411345"/>
          </a:xfrm>
        </p:spPr>
        <p:txBody>
          <a:bodyPr>
            <a:no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异议处理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1.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被征收人对评估结果有异议的，可申请复核评估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2.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对复核结果仍有异议的，可向房地产价格评估专家委员会申请鉴定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监督主体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1.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行政监督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2.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社会监督（公开选取过程、接受群众举报）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政策解读: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征收过程中评估机构的选取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464310" y="1149985"/>
            <a:ext cx="11638280" cy="415226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</a:t>
            </a:r>
            <a:r>
              <a:rPr lang="en-US" altLang="zh-CN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来源：中国人大网-国家法律法规数据库</a:t>
            </a:r>
            <a:r>
              <a:rPr lang="zh-CN" altLang="en-US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、自然资源部法规司</a:t>
            </a: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网址：https://flk.npc.gov.cn/</a:t>
            </a: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TEMPLATE_SUBCATEGORY" val="0"/>
  <p:tag name="KSO_WM_TAG_VERSION" val="1.0"/>
  <p:tag name="KSO_WM_BEAUTIFY_FLAG" val="#wm#"/>
  <p:tag name="KSO_WM_TEMPLATE_CATEGORY" val="custom"/>
  <p:tag name="KSO_WM_TEMPLATE_INDEX" val="20200994"/>
  <p:tag name="KSO_WM_TEMPLATE_THUMBS_INDEX" val="1、5、6、7、8、9、10、11、12、13、15"/>
  <p:tag name="KSO_WM_TEMPLATE_MASTER_TYPE" val="1"/>
  <p:tag name="KSO_WM_TEMPLATE_COLOR_TYPE" val="1"/>
  <p:tag name="KSO_WM_TEMPLATE_MASTER_THUMB_INDEX" val="12"/>
</p:tagLst>
</file>

<file path=ppt/tags/tag137.xml><?xml version="1.0" encoding="utf-8"?>
<p:tagLst xmlns:p="http://schemas.openxmlformats.org/presentationml/2006/main">
  <p:tag name="KSO_WM_UNIT_ISCONTENTSTITLE" val="0"/>
  <p:tag name="KSO_WM_UNIT_PRESET_TEXT" val="曲院风荷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1*a*1"/>
  <p:tag name="KSO_WM_TEMPLATE_CATEGORY" val="custom"/>
  <p:tag name="KSO_WM_TEMPLATE_INDEX" val="20177092"/>
  <p:tag name="KSO_WM_UNIT_LAYERLEVEL" val="1"/>
  <p:tag name="KSO_WM_TAG_VERSION" val="1.0"/>
  <p:tag name="KSO_WM_BEAUTIFY_FLAG" val=""/>
  <p:tag name="KSO_WM_UNIT_TEXT_FILL_FORE_SCHEMECOLOR_INDEX_BRIGHTNESS" val="0"/>
  <p:tag name="KSO_WM_UNIT_TEXT_FILL_FORE_SCHEMECOLOR_INDEX" val="5"/>
  <p:tag name="KSO_WM_UNIT_TEXT_FILL_TYPE" val="1"/>
</p:tagLst>
</file>

<file path=ppt/tags/tag138.xml><?xml version="1.0" encoding="utf-8"?>
<p:tagLst xmlns:p="http://schemas.openxmlformats.org/presentationml/2006/main">
  <p:tag name="KSO_WM_UNIT_SUBTYPE" val="a"/>
  <p:tag name="KSO_WM_UNIT_PRESET_TEXT" val="汇报人姓名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18942_1*f*1"/>
  <p:tag name="KSO_WM_TEMPLATE_CATEGORY" val="custom"/>
  <p:tag name="KSO_WM_TEMPLATE_INDEX" val="20218942"/>
  <p:tag name="KSO_WM_UNIT_LAYERLEVEL" val="1"/>
  <p:tag name="KSO_WM_TAG_VERSION" val="1.0"/>
  <p:tag name="KSO_WM_BEAUTIFY_FLAG" val=""/>
  <p:tag name="KSO_WM_UNIT_TEXT_FILL_FORE_SCHEMECOLOR_INDEX_BRIGHTNESS" val="0"/>
  <p:tag name="KSO_WM_UNIT_TEXT_FILL_FORE_SCHEMECOLOR_INDEX" val="5"/>
  <p:tag name="KSO_WM_UNIT_TEXT_FILL_TYPE" val="1"/>
</p:tagLst>
</file>

<file path=ppt/tags/tag139.xml><?xml version="1.0" encoding="utf-8"?>
<p:tagLst xmlns:p="http://schemas.openxmlformats.org/presentationml/2006/main">
  <p:tag name="KSO_WM_SLIDE_ID" val="custom20200994_1"/>
  <p:tag name="KSO_WM_TEMPLATE_SUBCATEGORY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0994"/>
  <p:tag name="KSO_WM_SLIDE_TYPE" val="title"/>
  <p:tag name="KSO_WM_SLIDE_SUBTYPE" val="pureTxt"/>
  <p:tag name="KSO_WM_SLIDE_LAYOUT" val="a_b"/>
  <p:tag name="KSO_WM_SLIDE_LAYOUT_CNT" val="1_1"/>
  <p:tag name="KSO_WM_TEMPLATE_THUMBS_INDEX" val="1、5、6、7、8、9、10、11、12、13、15"/>
  <p:tag name="KSO_WM_TEMPLATE_MASTER_TYPE" val="1"/>
  <p:tag name="KSO_WM_TEMPLATE_COLOR_TYPE" val="1"/>
  <p:tag name="KSO_WM_TEMPLATE_MASTER_THUMB_INDEX" val="1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42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43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4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47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51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5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55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56.xml><?xml version="1.0" encoding="utf-8"?>
<p:tagLst xmlns:p="http://schemas.openxmlformats.org/presentationml/2006/main">
  <p:tag name="KSO_WM_UNIT_SUBTYPE" val="a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14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18942_21*f*1"/>
  <p:tag name="KSO_WM_TEMPLATE_CATEGORY" val="custom"/>
  <p:tag name="KSO_WM_TEMPLATE_INDEX" val="20218942"/>
  <p:tag name="KSO_WM_UNIT_LAYERLEVEL" val="1"/>
  <p:tag name="KSO_WM_TAG_VERSION" val="1.0"/>
  <p:tag name="KSO_WM_BEAUTIFY_FLAG" val=""/>
</p:tagLst>
</file>

<file path=ppt/tags/tag157.xml><?xml version="1.0" encoding="utf-8"?>
<p:tagLst xmlns:p="http://schemas.openxmlformats.org/presentationml/2006/main">
  <p:tag name="KSO_WM_SLIDE_ID" val="custom20200994_15"/>
  <p:tag name="KSO_WM_TEMPLATE_SUBCATEGORY" val="0"/>
  <p:tag name="KSO_WM_SLIDE_TYPE" val="endPage"/>
  <p:tag name="KSO_WM_SLIDE_SUBTYPE" val="pureTxt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0994"/>
  <p:tag name="KSO_WM_SLIDE_LAYOUT" val="a_b"/>
  <p:tag name="KSO_WM_SLIDE_LAYOUT_CNT" val="1_1"/>
  <p:tag name="KSO_WM_TEMPLATE_MASTER_TYPE" val="1"/>
  <p:tag name="KSO_WM_TEMPLATE_COLOR_TYPE" val="1"/>
</p:tagLst>
</file>

<file path=ppt/tags/tag158.xml><?xml version="1.0" encoding="utf-8"?>
<p:tagLst xmlns:p="http://schemas.openxmlformats.org/presentationml/2006/main">
  <p:tag name="commondata" val="eyJoZGlkIjoiZjUxY2I4Nzk5OWNkY2Q4NTczYWYyZjZjYTRlYmM1MzUifQ==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KSO_WM_UNIT_LARGE_SHAPE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55">
      <a:dk1>
        <a:srgbClr val="000000"/>
      </a:dk1>
      <a:lt1>
        <a:srgbClr val="FFFFFF"/>
      </a:lt1>
      <a:dk2>
        <a:srgbClr val="E4F0E4"/>
      </a:dk2>
      <a:lt2>
        <a:srgbClr val="FFFFFF"/>
      </a:lt2>
      <a:accent1>
        <a:srgbClr val="8EAF98"/>
      </a:accent1>
      <a:accent2>
        <a:srgbClr val="99B596"/>
      </a:accent2>
      <a:accent3>
        <a:srgbClr val="A6BB92"/>
      </a:accent3>
      <a:accent4>
        <a:srgbClr val="B5C08E"/>
      </a:accent4>
      <a:accent5>
        <a:srgbClr val="C6C58C"/>
      </a:accent5>
      <a:accent6>
        <a:srgbClr val="D8C78B"/>
      </a:accent6>
      <a:hlink>
        <a:srgbClr val="99CCE3"/>
      </a:hlink>
      <a:folHlink>
        <a:srgbClr val="A27CA4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55">
    <a:dk1>
      <a:srgbClr val="000000"/>
    </a:dk1>
    <a:lt1>
      <a:srgbClr val="FFFFFF"/>
    </a:lt1>
    <a:dk2>
      <a:srgbClr val="E4F0E4"/>
    </a:dk2>
    <a:lt2>
      <a:srgbClr val="FFFFFF"/>
    </a:lt2>
    <a:accent1>
      <a:srgbClr val="8EAF98"/>
    </a:accent1>
    <a:accent2>
      <a:srgbClr val="99B596"/>
    </a:accent2>
    <a:accent3>
      <a:srgbClr val="A6BB92"/>
    </a:accent3>
    <a:accent4>
      <a:srgbClr val="B5C08E"/>
    </a:accent4>
    <a:accent5>
      <a:srgbClr val="C6C58C"/>
    </a:accent5>
    <a:accent6>
      <a:srgbClr val="D8C78B"/>
    </a:accent6>
    <a:hlink>
      <a:srgbClr val="99CCE3"/>
    </a:hlink>
    <a:folHlink>
      <a:srgbClr val="A27CA4"/>
    </a:folHlink>
  </a:clrScheme>
</a:themeOverride>
</file>

<file path=ppt/theme/themeOverride2.xml><?xml version="1.0" encoding="utf-8"?>
<a:themeOverride xmlns:a="http://schemas.openxmlformats.org/drawingml/2006/main">
  <a:clrScheme name="自定义 55">
    <a:dk1>
      <a:srgbClr val="000000"/>
    </a:dk1>
    <a:lt1>
      <a:srgbClr val="FFFFFF"/>
    </a:lt1>
    <a:dk2>
      <a:srgbClr val="E4F0E4"/>
    </a:dk2>
    <a:lt2>
      <a:srgbClr val="FFFFFF"/>
    </a:lt2>
    <a:accent1>
      <a:srgbClr val="8EAF98"/>
    </a:accent1>
    <a:accent2>
      <a:srgbClr val="99B596"/>
    </a:accent2>
    <a:accent3>
      <a:srgbClr val="A6BB92"/>
    </a:accent3>
    <a:accent4>
      <a:srgbClr val="B5C08E"/>
    </a:accent4>
    <a:accent5>
      <a:srgbClr val="C6C58C"/>
    </a:accent5>
    <a:accent6>
      <a:srgbClr val="D8C78B"/>
    </a:accent6>
    <a:hlink>
      <a:srgbClr val="99CCE3"/>
    </a:hlink>
    <a:folHlink>
      <a:srgbClr val="A27CA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WPS 演示</Application>
  <PresentationFormat>宽屏</PresentationFormat>
  <Paragraphs>57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汉仪旗黑-85S</vt:lpstr>
      <vt:lpstr>黑体</vt:lpstr>
      <vt:lpstr>Viner Hand ITC</vt:lpstr>
      <vt:lpstr>隶书</vt:lpstr>
      <vt:lpstr>仿宋</vt:lpstr>
      <vt:lpstr>Arial Unicode MS</vt:lpstr>
      <vt:lpstr>Calibri</vt:lpstr>
      <vt:lpstr>Mongolian Baiti</vt:lpstr>
      <vt:lpstr>WPS</vt:lpstr>
      <vt:lpstr>1_Office 主题​​</vt:lpstr>
      <vt:lpstr>PowerPoint 演示文稿</vt:lpstr>
      <vt:lpstr>    一、征收评估的政策背景与意义</vt:lpstr>
      <vt:lpstr>二、评估机构的资质要求</vt:lpstr>
      <vt:lpstr>三、选取评估机构的核心流程</vt:lpstr>
      <vt:lpstr>四、争议解决与监督机制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16</cp:revision>
  <dcterms:created xsi:type="dcterms:W3CDTF">2023-12-12T08:32:00Z</dcterms:created>
  <dcterms:modified xsi:type="dcterms:W3CDTF">2025-09-11T01:55:52Z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EF0A6B3411EA4E42B25C84EF25C05D34_13</vt:lpwstr>
  </property>
  <property fmtid="{D5CDD505-2E9C-101B-9397-08002B2CF9AE}" pid="3" name="KSOProductBuildVer">
    <vt:lpwstr>2052-12.1.0.22529</vt:lpwstr>
  </property>
</Properties>
</file>